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notesMasterIdLst>
    <p:notesMasterId r:id="rId40"/>
  </p:notesMasterIdLst>
  <p:sldIdLst>
    <p:sldId id="328" r:id="rId3"/>
    <p:sldId id="353" r:id="rId4"/>
    <p:sldId id="275" r:id="rId5"/>
    <p:sldId id="342" r:id="rId6"/>
    <p:sldId id="344" r:id="rId7"/>
    <p:sldId id="291" r:id="rId8"/>
    <p:sldId id="272" r:id="rId9"/>
    <p:sldId id="320" r:id="rId10"/>
    <p:sldId id="329" r:id="rId11"/>
    <p:sldId id="297" r:id="rId12"/>
    <p:sldId id="338" r:id="rId13"/>
    <p:sldId id="332" r:id="rId14"/>
    <p:sldId id="339" r:id="rId15"/>
    <p:sldId id="331" r:id="rId16"/>
    <p:sldId id="333" r:id="rId17"/>
    <p:sldId id="349" r:id="rId18"/>
    <p:sldId id="335" r:id="rId19"/>
    <p:sldId id="298" r:id="rId20"/>
    <p:sldId id="299" r:id="rId21"/>
    <p:sldId id="350" r:id="rId22"/>
    <p:sldId id="351" r:id="rId23"/>
    <p:sldId id="352" r:id="rId24"/>
    <p:sldId id="354" r:id="rId25"/>
    <p:sldId id="366" r:id="rId26"/>
    <p:sldId id="356" r:id="rId27"/>
    <p:sldId id="367" r:id="rId28"/>
    <p:sldId id="355" r:id="rId29"/>
    <p:sldId id="357" r:id="rId30"/>
    <p:sldId id="358" r:id="rId31"/>
    <p:sldId id="364" r:id="rId32"/>
    <p:sldId id="365" r:id="rId33"/>
    <p:sldId id="362" r:id="rId34"/>
    <p:sldId id="363" r:id="rId35"/>
    <p:sldId id="361" r:id="rId36"/>
    <p:sldId id="318" r:id="rId37"/>
    <p:sldId id="319" r:id="rId38"/>
    <p:sldId id="27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s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1056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76BB-4040-4B01-916B-49CBF8AE902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02888-2E57-4888-A922-7FCF6D7262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83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02888-2E57-4888-A922-7FCF6D7262B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502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02888-2E57-4888-A922-7FCF6D7262B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924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02888-2E57-4888-A922-7FCF6D7262B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34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02888-2E57-4888-A922-7FCF6D7262B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81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30D7-7061-4584-8AF6-591F9C92B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D5DCA-C0BF-44FF-A504-4122A5042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69B3E-C990-488A-B525-1B266B7E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730A7-D2D8-43FC-9441-A0394905E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E032D-83EA-4B4F-80D7-3AEE39F1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92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9C19-1A0E-4559-AC97-49E3053C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3DA45-FE41-43AC-9A78-5953D60A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7A689-D776-4CD2-8C14-168702DC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D47D-FB41-4CE0-9568-74CA5015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401E0-B54F-4E6F-9AA3-F6EDF89A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596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4DD90-CE23-4F25-B729-2D4317579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5E389-449F-4C15-A1A3-A3BE28BE5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158FD-6D3B-4E26-9FBC-B5A3227E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0CEC8-D03F-4186-AC82-82311B53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FBFF3-1FBE-47D9-804F-EA1B841F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492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30D7-7061-4584-8AF6-591F9C92B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D5DCA-C0BF-44FF-A504-4122A5042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69B3E-C990-488A-B525-1B266B7E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730A7-D2D8-43FC-9441-A0394905E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E032D-83EA-4B4F-80D7-3AEE39F1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0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FDC-5B9B-4C11-A718-2DE36289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3CBA-1010-4C04-96AF-9691417F0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BD15-FBD3-4554-98BA-7C339F73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71A5-C5A0-4D8A-A33A-C8CB71FB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1757C-926D-4072-AF53-DF7703B5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399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6DD0-78AB-4E80-814A-403507B0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5787A-ED92-4FBF-96BA-A8BFB916C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4AC2-57A6-4E1D-8E20-E026CAA6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4C976-2A00-46F2-888D-1B9F4DEA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AF601-5B7F-4DFF-A906-DB22E062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77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71BD-46FE-4103-B911-6ADFC444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5169-6430-4346-9ED7-3C1AFE4CD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C22C5-ABF0-4A83-867C-863B6CCCB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20511-9241-49F1-9C0A-092FEF74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EC189-F1E8-4F6C-A89B-6DD4EAC2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9E22F-B2F2-4E41-ACB2-144D664C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606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55E3-7230-4002-B9BB-9D2B4780F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9CAFC-1DA7-4F3A-B368-5300FE2A1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5CC54-32CD-45EA-9D0E-D4FBD4348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7B605-8591-414F-B65B-D82B2C736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94578-8C0A-4B42-AE20-E9C208A8E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50C34-33F6-43CB-8C1A-C146F496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A72A41-752B-486A-83B6-1C32F1AC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29E8A-9385-4E38-8F63-EDE5D5D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95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34CA-9005-4D9E-B896-1F0BF282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1EB4-A078-4B5F-BC2F-3863F493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7E385-F27C-4098-8424-F5E1ED96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CDF48-090A-4AA1-828A-2DE92E2A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4162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432FF-D08D-4402-9F5B-42F5AE6E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3A383-3529-47EB-BA3A-320226B4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C49FD-CB00-4224-B365-95B1AD8C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87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8393-3516-41BA-846F-272C3D45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00870-7B38-4D16-B533-A794258A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7F8AA-37FB-40CC-8896-5C8BA0512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BF1B-603A-490C-868B-4436B84E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F1422-43C4-4BBD-AEDF-DCCC2C97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18FAF-ABCD-44E1-9C99-913F8FCC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86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B8FDC-5B9B-4C11-A718-2DE362898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3CBA-1010-4C04-96AF-9691417F0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4BD15-FBD3-4554-98BA-7C339F73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71A5-C5A0-4D8A-A33A-C8CB71FB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1757C-926D-4072-AF53-DF7703B5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704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7559-167E-4908-AB36-630152FD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8243DF-228B-4902-A3EE-4D981390D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194A7-9F33-4055-BBBC-65FB00BDB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FE652-AD53-4121-AE51-074980AD0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3DF00-5C49-4E84-97D9-249AED8D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91DAE-C0A1-443C-89A8-62B9534B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12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9C19-1A0E-4559-AC97-49E3053CD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33DA45-FE41-43AC-9A78-5953D60A4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7A689-D776-4CD2-8C14-168702DC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D47D-FB41-4CE0-9568-74CA5015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401E0-B54F-4E6F-9AA3-F6EDF89A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383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54DD90-CE23-4F25-B729-2D4317579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5E389-449F-4C15-A1A3-A3BE28BE5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158FD-6D3B-4E26-9FBC-B5A3227EE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0CEC8-D03F-4186-AC82-82311B53A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FBFF3-1FBE-47D9-804F-EA1B841F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88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6DD0-78AB-4E80-814A-403507B0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5787A-ED92-4FBF-96BA-A8BFB916C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4AC2-57A6-4E1D-8E20-E026CAA6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4C976-2A00-46F2-888D-1B9F4DEA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AF601-5B7F-4DFF-A906-DB22E062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763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71BD-46FE-4103-B911-6ADFC444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5169-6430-4346-9ED7-3C1AFE4CD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C22C5-ABF0-4A83-867C-863B6CCCB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20511-9241-49F1-9C0A-092FEF74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EC189-F1E8-4F6C-A89B-6DD4EAC2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9E22F-B2F2-4E41-ACB2-144D664C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0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55E3-7230-4002-B9BB-9D2B4780F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9CAFC-1DA7-4F3A-B368-5300FE2A1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5CC54-32CD-45EA-9D0E-D4FBD4348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7B605-8591-414F-B65B-D82B2C736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694578-8C0A-4B42-AE20-E9C208A8E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50C34-33F6-43CB-8C1A-C146F496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A72A41-752B-486A-83B6-1C32F1AC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29E8A-9385-4E38-8F63-EDE5D5D3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27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34CA-9005-4D9E-B896-1F0BF282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1EB4-A078-4B5F-BC2F-3863F4937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7E385-F27C-4098-8424-F5E1ED964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CDF48-090A-4AA1-828A-2DE92E2A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656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432FF-D08D-4402-9F5B-42F5AE6E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3A383-3529-47EB-BA3A-320226B4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C49FD-CB00-4224-B365-95B1AD8C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439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8393-3516-41BA-846F-272C3D45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00870-7B38-4D16-B533-A794258A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A7F8AA-37FB-40CC-8896-5C8BA0512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BBF1B-603A-490C-868B-4436B84E8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F1422-43C4-4BBD-AEDF-DCCC2C976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18FAF-ABCD-44E1-9C99-913F8FCCE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00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D7559-167E-4908-AB36-630152FD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8243DF-228B-4902-A3EE-4D981390D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194A7-9F33-4055-BBBC-65FB00BDB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FE652-AD53-4121-AE51-074980AD0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3DF00-5C49-4E84-97D9-249AED8D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91DAE-C0A1-443C-89A8-62B9534B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15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t="-2000" r="-4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213F7-12BA-44F9-8103-8A044724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F6BA-43BA-48B6-882B-AA82CEA53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38FD-D0E5-4EE8-8240-2F8DA6F0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DB3F4-BA53-45FE-9F19-A3C16483E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1DDB-7E38-4A5B-BF26-D437DE7CC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22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5213F7-12BA-44F9-8103-8A0447248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3F6BA-43BA-48B6-882B-AA82CEA53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338FD-D0E5-4EE8-8240-2F8DA6F0F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7029F-9DC8-41FA-9B2A-2DB61D9214EC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DB3F4-BA53-45FE-9F19-A3C16483E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1DDB-7E38-4A5B-BF26-D437DE7CC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56670-7BE3-4D5B-8971-632DDA803A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3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goresearch.co/blockchain-forks-explained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duonix.com/networking-and-security/introduction-public-key-cryptography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riginstamp.com/blog/blockchain-vs-databas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kit.morioh.com/sha256-hash-generator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moose.com/2018/07/welcome-to-a-future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8EFEAE-6E2A-4198-A435-6D4C97CC9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8667" y="2685336"/>
            <a:ext cx="9144000" cy="90991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Graduation project</a:t>
            </a:r>
            <a:endParaRPr lang="en-GB" sz="4400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157A5C-E458-4F4F-82E2-9576AF0EFC26}"/>
              </a:ext>
            </a:extLst>
          </p:cNvPr>
          <p:cNvSpPr/>
          <p:nvPr/>
        </p:nvSpPr>
        <p:spPr>
          <a:xfrm>
            <a:off x="1529333" y="639465"/>
            <a:ext cx="9133334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>
              <a:defRPr/>
            </a:pPr>
            <a:r>
              <a:rPr lang="en-US" sz="60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rgbClr val="5B9BD5"/>
                  </a:outerShdw>
                </a:effectLst>
              </a:rPr>
              <a:t>Blockchain Application for </a:t>
            </a:r>
            <a:r>
              <a:rPr lang="en-US" sz="60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rgbClr val="5B9BD5"/>
                  </a:outerShdw>
                </a:effectLst>
                <a:latin typeface="Calibri" panose="020F0502020204030204"/>
              </a:rPr>
              <a:t>H</a:t>
            </a:r>
            <a:r>
              <a:rPr kumimoji="0" lang="en-US" sz="6000" b="1" i="0" u="none" strike="noStrike" kern="1200" cap="none" spc="0" normalizeH="0" baseline="0" noProof="0" dirty="0" err="1">
                <a:ln w="13462">
                  <a:solidFill>
                    <a:prstClr val="white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ealthcare</a:t>
            </a:r>
            <a:endParaRPr kumimoji="0" lang="en-GB" sz="6000" b="1" i="0" u="none" strike="noStrike" kern="1200" cap="none" spc="0" normalizeH="0" baseline="0" noProof="0" dirty="0">
              <a:ln w="13462">
                <a:solidFill>
                  <a:prstClr val="white"/>
                </a:solidFill>
                <a:prstDash val="solid"/>
              </a:ln>
              <a:solidFill>
                <a:srgbClr val="0070C0"/>
              </a:solidFill>
              <a:effectLst>
                <a:outerShdw dist="38100" dir="2700000" algn="bl" rotWithShape="0">
                  <a:srgbClr val="5B9BD5"/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8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F8954-AA32-5DF4-BCD9-8DE63433D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6499" y="1998483"/>
            <a:ext cx="8163612" cy="3817855"/>
          </a:xfrm>
        </p:spPr>
        <p:txBody>
          <a:bodyPr>
            <a:normAutofit fontScale="92500"/>
          </a:bodyPr>
          <a:lstStyle/>
          <a:p>
            <a:pPr marL="276225" indent="-276225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database or a list of every transaction.</a:t>
            </a:r>
          </a:p>
          <a:p>
            <a:pPr>
              <a:lnSpc>
                <a:spcPct val="170000"/>
              </a:lnSpc>
            </a:pPr>
            <a:endParaRPr lang="en-US" sz="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6225" indent="-276225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maintained by a network of computers or nodes.</a:t>
            </a:r>
          </a:p>
          <a:p>
            <a:pPr>
              <a:lnSpc>
                <a:spcPct val="170000"/>
              </a:lnSpc>
            </a:pPr>
            <a:endParaRPr lang="en-US" sz="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6225" indent="-276225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and Private.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9AC056-3CA9-8132-538F-01081B91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20000">
            <a:off x="6383329" y="3994487"/>
            <a:ext cx="5348755" cy="132233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9A623-804E-1403-D40F-65D59679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246982"/>
            <a:ext cx="4039712" cy="158935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Ledger</a:t>
            </a:r>
            <a:br>
              <a:rPr lang="en-US" b="1" u="sng" dirty="0">
                <a:solidFill>
                  <a:srgbClr val="0070C0"/>
                </a:solidFill>
                <a:latin typeface="+mn-lt"/>
              </a:rPr>
            </a:br>
            <a:br>
              <a:rPr lang="en-US" sz="3200" b="1" u="sng" dirty="0">
                <a:solidFill>
                  <a:srgbClr val="0070C0"/>
                </a:solidFill>
                <a:latin typeface="+mn-lt"/>
              </a:rPr>
            </a:br>
            <a:endParaRPr lang="en-US" b="1" u="sn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2192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1BC3-6817-3E8E-63EC-789F3A76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93" y="101789"/>
            <a:ext cx="4039712" cy="158935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Hash Function</a:t>
            </a:r>
            <a:br>
              <a:rPr lang="en-US" b="1" u="sng" dirty="0">
                <a:solidFill>
                  <a:srgbClr val="0070C0"/>
                </a:solidFill>
                <a:latin typeface="+mn-lt"/>
              </a:rPr>
            </a:br>
            <a:br>
              <a:rPr lang="en-US" sz="3200" b="1" u="sng" dirty="0">
                <a:solidFill>
                  <a:srgbClr val="0070C0"/>
                </a:solidFill>
                <a:latin typeface="+mn-lt"/>
              </a:rPr>
            </a:br>
            <a:endParaRPr lang="en-US" b="1" u="sng" dirty="0">
              <a:latin typeface="+mn-lt"/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380293" y="1917239"/>
            <a:ext cx="11226139" cy="417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function.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fixed-length output is known as the hash value. 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have the following properties: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endParaRPr lang="en-US" sz="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Collision resistant.</a:t>
            </a:r>
          </a:p>
          <a:p>
            <a:pPr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Preimage resistance.</a:t>
            </a:r>
          </a:p>
          <a:p>
            <a:pPr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Deterministic.</a:t>
            </a:r>
          </a:p>
          <a:p>
            <a:pPr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Avalanche Effect.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7FF945-B966-C006-A360-160B25CEE7E0}"/>
              </a:ext>
            </a:extLst>
          </p:cNvPr>
          <p:cNvSpPr txBox="1"/>
          <p:nvPr/>
        </p:nvSpPr>
        <p:spPr>
          <a:xfrm>
            <a:off x="4490901" y="4145538"/>
            <a:ext cx="4522470" cy="14568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5- Puzzle Friendliness.</a:t>
            </a:r>
          </a:p>
          <a:p>
            <a:pPr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 Fixed-length Mapping.</a:t>
            </a:r>
          </a:p>
          <a:p>
            <a:pPr>
              <a:spcAft>
                <a:spcPts val="1000"/>
              </a:spcAft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7- Quick Computation.</a:t>
            </a:r>
          </a:p>
        </p:txBody>
      </p:sp>
    </p:spTree>
    <p:extLst>
      <p:ext uri="{BB962C8B-B14F-4D97-AF65-F5344CB8AC3E}">
        <p14:creationId xmlns:p14="http://schemas.microsoft.com/office/powerpoint/2010/main" val="5084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/>
          <p:cNvSpPr/>
          <p:nvPr/>
        </p:nvSpPr>
        <p:spPr>
          <a:xfrm>
            <a:off x="439985" y="1766692"/>
            <a:ext cx="7641489" cy="1933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Hash Function work?</a:t>
            </a:r>
          </a:p>
          <a:p>
            <a:pPr fontAlgn="base"/>
            <a:endParaRPr lang="en-US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indent="-3683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Takes the input of variable lengths.</a:t>
            </a:r>
          </a:p>
          <a:p>
            <a:pPr marL="368300" indent="-3683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 outputs of fixed lengths.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20" y="2331619"/>
            <a:ext cx="5462803" cy="403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09E8A2-BE03-CAE4-2025-D85523C2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85" y="113423"/>
            <a:ext cx="4039712" cy="158935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Hash Function</a:t>
            </a:r>
            <a:br>
              <a:rPr lang="en-US" b="1" u="sng" dirty="0">
                <a:solidFill>
                  <a:srgbClr val="0070C0"/>
                </a:solidFill>
                <a:latin typeface="+mn-lt"/>
              </a:rPr>
            </a:br>
            <a:br>
              <a:rPr lang="en-US" sz="3200" b="1" u="sng" dirty="0">
                <a:solidFill>
                  <a:srgbClr val="0070C0"/>
                </a:solidFill>
                <a:latin typeface="+mn-lt"/>
              </a:rPr>
            </a:br>
            <a:endParaRPr lang="en-US" b="1" u="sng" dirty="0">
              <a:latin typeface="+mn-lt"/>
            </a:endParaRPr>
          </a:p>
        </p:txBody>
      </p:sp>
      <p:sp>
        <p:nvSpPr>
          <p:cNvPr id="7" name="مستطيل 6">
            <a:extLst>
              <a:ext uri="{FF2B5EF4-FFF2-40B4-BE49-F238E27FC236}">
                <a16:creationId xmlns:a16="http://schemas.microsoft.com/office/drawing/2014/main" id="{BF53F74E-A6CF-9EA7-F5C1-4A8189AE87CB}"/>
              </a:ext>
            </a:extLst>
          </p:cNvPr>
          <p:cNvSpPr/>
          <p:nvPr/>
        </p:nvSpPr>
        <p:spPr>
          <a:xfrm>
            <a:off x="439985" y="4037132"/>
            <a:ext cx="32809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Hashing :</a:t>
            </a:r>
          </a:p>
        </p:txBody>
      </p:sp>
      <p:sp>
        <p:nvSpPr>
          <p:cNvPr id="8" name="مستطيل 4">
            <a:extLst>
              <a:ext uri="{FF2B5EF4-FFF2-40B4-BE49-F238E27FC236}">
                <a16:creationId xmlns:a16="http://schemas.microsoft.com/office/drawing/2014/main" id="{2330EE79-EB48-D03E-8AC2-2335491C4D6D}"/>
              </a:ext>
            </a:extLst>
          </p:cNvPr>
          <p:cNvSpPr/>
          <p:nvPr/>
        </p:nvSpPr>
        <p:spPr>
          <a:xfrm>
            <a:off x="439985" y="4688172"/>
            <a:ext cx="2293384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540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MD5.</a:t>
            </a:r>
          </a:p>
          <a:p>
            <a:pPr marL="265113" indent="-2540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SHA-256.</a:t>
            </a:r>
          </a:p>
          <a:p>
            <a:pPr marL="265113" indent="-2540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CRC32.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مستطيل 4">
            <a:extLst>
              <a:ext uri="{FF2B5EF4-FFF2-40B4-BE49-F238E27FC236}">
                <a16:creationId xmlns:a16="http://schemas.microsoft.com/office/drawing/2014/main" id="{B92CC3A8-D313-8027-848D-062A793D91E0}"/>
              </a:ext>
            </a:extLst>
          </p:cNvPr>
          <p:cNvSpPr/>
          <p:nvPr/>
        </p:nvSpPr>
        <p:spPr>
          <a:xfrm>
            <a:off x="3114037" y="4629175"/>
            <a:ext cx="2293384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540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RipeMD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5113" indent="-2540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Tiger.</a:t>
            </a:r>
          </a:p>
          <a:p>
            <a:pPr marL="265113" indent="-2540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xxhash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مستطيل 8"/>
          <p:cNvSpPr/>
          <p:nvPr/>
        </p:nvSpPr>
        <p:spPr>
          <a:xfrm>
            <a:off x="385122" y="2019317"/>
            <a:ext cx="6082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of Hash Functions in Blockchain:</a:t>
            </a:r>
          </a:p>
        </p:txBody>
      </p:sp>
      <p:sp>
        <p:nvSpPr>
          <p:cNvPr id="10" name="مستطيل 9"/>
          <p:cNvSpPr/>
          <p:nvPr/>
        </p:nvSpPr>
        <p:spPr>
          <a:xfrm>
            <a:off x="392974" y="2719635"/>
            <a:ext cx="5585038" cy="261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Merkle Tree.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Proof of Work Consensus.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signatures.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chain of blocks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BE567E-5553-64F2-C89C-4414D6C6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52" y="101789"/>
            <a:ext cx="4039712" cy="158935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Hash Function</a:t>
            </a:r>
            <a:br>
              <a:rPr lang="en-US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EC89F23-8DBA-449A-BBB3-D251878056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74000" y="2303812"/>
            <a:ext cx="3170052" cy="3713357"/>
          </a:xfrm>
        </p:spPr>
      </p:pic>
    </p:spTree>
    <p:extLst>
      <p:ext uri="{BB962C8B-B14F-4D97-AF65-F5344CB8AC3E}">
        <p14:creationId xmlns:p14="http://schemas.microsoft.com/office/powerpoint/2010/main" val="14719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E7E464-FFFA-05D0-C52A-803D66809045}"/>
              </a:ext>
            </a:extLst>
          </p:cNvPr>
          <p:cNvSpPr txBox="1"/>
          <p:nvPr/>
        </p:nvSpPr>
        <p:spPr>
          <a:xfrm>
            <a:off x="544852" y="1868630"/>
            <a:ext cx="6097554" cy="3709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 Mechanism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Agreement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Adherence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Validity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Trustless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49573-0336-CD6A-16A6-8D9CEBB9C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2" t="19269" r="20787" b="21013"/>
          <a:stretch/>
        </p:blipFill>
        <p:spPr>
          <a:xfrm>
            <a:off x="6505625" y="2733869"/>
            <a:ext cx="4793747" cy="267788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27EC214-56A0-6DEB-207A-CAC864DAD2DC}"/>
              </a:ext>
            </a:extLst>
          </p:cNvPr>
          <p:cNvSpPr txBox="1">
            <a:spLocks/>
          </p:cNvSpPr>
          <p:nvPr/>
        </p:nvSpPr>
        <p:spPr>
          <a:xfrm>
            <a:off x="827656" y="111216"/>
            <a:ext cx="4039712" cy="1589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Consensus</a:t>
            </a:r>
            <a:br>
              <a:rPr lang="en-US" b="1" u="sng" dirty="0">
                <a:solidFill>
                  <a:srgbClr val="0070C0"/>
                </a:solidFill>
                <a:latin typeface="+mn-lt"/>
              </a:rPr>
            </a:br>
            <a:br>
              <a:rPr lang="en-US" b="1" u="sng" dirty="0">
                <a:solidFill>
                  <a:srgbClr val="0070C0"/>
                </a:solidFill>
                <a:latin typeface="+mn-lt"/>
              </a:rPr>
            </a:br>
            <a:endParaRPr lang="en-US" b="1" u="sn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75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C6B5DB5-280B-4B56-992F-19A134637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4" y="235974"/>
            <a:ext cx="5014912" cy="526972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consensus :-</a:t>
            </a:r>
            <a:endParaRPr lang="en-GB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072084-57C6-C558-E8AF-6B15A9EDE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238780"/>
              </p:ext>
            </p:extLst>
          </p:nvPr>
        </p:nvGraphicFramePr>
        <p:xfrm>
          <a:off x="298372" y="2150224"/>
          <a:ext cx="6031176" cy="3704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5588">
                  <a:extLst>
                    <a:ext uri="{9D8B030D-6E8A-4147-A177-3AD203B41FA5}">
                      <a16:colId xmlns:a16="http://schemas.microsoft.com/office/drawing/2014/main" val="2652539213"/>
                    </a:ext>
                  </a:extLst>
                </a:gridCol>
                <a:gridCol w="3015588">
                  <a:extLst>
                    <a:ext uri="{9D8B030D-6E8A-4147-A177-3AD203B41FA5}">
                      <a16:colId xmlns:a16="http://schemas.microsoft.com/office/drawing/2014/main" val="1863924389"/>
                    </a:ext>
                  </a:extLst>
                </a:gridCol>
              </a:tblGrid>
              <a:tr h="415437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Proof of Work (POW)</a:t>
                      </a:r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Proof of Stake (POS)</a:t>
                      </a:r>
                      <a:endParaRPr lang="en-US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642261"/>
                  </a:ext>
                </a:extLst>
              </a:tr>
              <a:tr h="657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POW in Blockchain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Mechanism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79559"/>
                  </a:ext>
                </a:extLst>
              </a:tr>
              <a:tr h="657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Mining Process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Variations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70936"/>
                  </a:ext>
                </a:extLst>
              </a:tr>
              <a:tr h="657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 Validation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Blockchain Security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378833"/>
                  </a:ext>
                </a:extLst>
              </a:tr>
              <a:tr h="657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Incentives for Miners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 Selection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380235"/>
                  </a:ext>
                </a:extLst>
              </a:tr>
              <a:tr h="657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Security Enhancement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Staking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068991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0862D03-2E80-1F97-7010-B25DBD808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22" y="2738720"/>
            <a:ext cx="5282051" cy="27648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4087338"/>
      </p:ext>
    </p:extLst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48E16-B59B-D88B-79EB-A432F5E2C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DFA14B-8AA5-0D8E-EDF1-4C063C3F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363" y="1557565"/>
            <a:ext cx="2804118" cy="23724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8A5353-E979-24FB-818D-65B6FBF1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4" y="235974"/>
            <a:ext cx="5014912" cy="526972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consensus :-</a:t>
            </a:r>
            <a:endParaRPr lang="en-GB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A664C20-4FA7-425B-CCDF-B6FC64B48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8850"/>
              </p:ext>
            </p:extLst>
          </p:nvPr>
        </p:nvGraphicFramePr>
        <p:xfrm>
          <a:off x="427512" y="2573977"/>
          <a:ext cx="7101444" cy="2712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0722">
                  <a:extLst>
                    <a:ext uri="{9D8B030D-6E8A-4147-A177-3AD203B41FA5}">
                      <a16:colId xmlns:a16="http://schemas.microsoft.com/office/drawing/2014/main" val="934475722"/>
                    </a:ext>
                  </a:extLst>
                </a:gridCol>
                <a:gridCol w="3550722">
                  <a:extLst>
                    <a:ext uri="{9D8B030D-6E8A-4147-A177-3AD203B41FA5}">
                      <a16:colId xmlns:a16="http://schemas.microsoft.com/office/drawing/2014/main" val="1768358860"/>
                    </a:ext>
                  </a:extLst>
                </a:gridCol>
              </a:tblGrid>
              <a:tr h="9492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Proof of Capacity (POC):-</a:t>
                      </a:r>
                      <a:endParaRPr kumimoji="0" lang="en-GB" sz="1800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Proof of Elapsed Time (POET):-</a:t>
                      </a:r>
                      <a:endParaRPr kumimoji="0" lang="en-GB" sz="1800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662287"/>
                  </a:ext>
                </a:extLst>
              </a:tr>
              <a:tr h="17628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Proof of Capacity algorithm focuses on determining the storage capacity available for validation.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"Proof Elapsed Time" consensus mechanism takes into consideration the time factor.</a:t>
                      </a:r>
                      <a:endParaRPr lang="en-GB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3671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18455B6-3207-0C77-59FF-A3B80662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19744">
            <a:off x="8272222" y="3879902"/>
            <a:ext cx="2881577" cy="24379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6363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D80A0-8D3B-45E9-8BB9-7C3B14AA9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91" y="1585075"/>
            <a:ext cx="6596948" cy="4896840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200" b="1" i="0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Proof of authority :-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000" b="1" i="0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Emitted Authorized Participants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 Computational Power Requirement</a:t>
            </a:r>
            <a:endParaRPr lang="en-US" sz="3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Authorization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Private Blockchain Security</a:t>
            </a:r>
            <a:endParaRPr lang="en-US" sz="3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Simplicity of Validation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+mn-cs"/>
              </a:rPr>
              <a:t>￼</a:t>
            </a:r>
            <a:endParaRPr lang="en-GB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0F6F7-2B9D-3107-38F2-CF29FA1C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139" y="2647356"/>
            <a:ext cx="4928496" cy="27722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54E0F5-7AAF-5CC4-94DD-0BEE40FD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4" y="235974"/>
            <a:ext cx="5014912" cy="526972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consensus :-</a:t>
            </a:r>
            <a:endParaRPr lang="en-GB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0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84626-E7CE-2473-216B-64E1452D0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4934" y="1433840"/>
            <a:ext cx="8002318" cy="472115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4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GB" sz="28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Contract: </a:t>
            </a:r>
            <a:endParaRPr kumimoji="0" lang="en-GB" sz="30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marR="0" lvl="0" indent="-254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Computer protocols.</a:t>
            </a:r>
            <a:endParaRPr lang="en-US" sz="2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marR="0" lvl="0" indent="-254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Distributed across nodes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5113" marR="0" lvl="0" indent="-254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activated when certain conditions are met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5113" marR="0" lvl="0" indent="-254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Eliminating the need for a trusted third-party.</a:t>
            </a:r>
          </a:p>
          <a:p>
            <a:pPr marL="11113"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Solidity:</a:t>
            </a:r>
          </a:p>
          <a:p>
            <a:pPr marL="354013" indent="-280988">
              <a:buFont typeface="Arial" panose="020B0604020202020204" pitchFamily="34" charset="0"/>
              <a:buChar char="•"/>
              <a:tabLst>
                <a:tab pos="541338" algn="l"/>
              </a:tabLst>
            </a:pP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Object-oriented programming language.</a:t>
            </a:r>
          </a:p>
          <a:p>
            <a:pPr marL="354013" indent="-280988">
              <a:buFont typeface="Arial" panose="020B0604020202020204" pitchFamily="34" charset="0"/>
              <a:buChar char="•"/>
              <a:tabLst>
                <a:tab pos="541338" algn="l"/>
              </a:tabLst>
            </a:pP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writing smart contracts on blockchain platforms like Ethereum.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C81BC-4015-FFC1-EC60-14B8A7F27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9" r="8628"/>
          <a:stretch/>
        </p:blipFill>
        <p:spPr>
          <a:xfrm>
            <a:off x="8466610" y="4263059"/>
            <a:ext cx="3023548" cy="2315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E93BA-F34F-79E0-E0B7-3D2E8ACB5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09" y="1639828"/>
            <a:ext cx="2698695" cy="2570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045718-2E00-634D-84CF-D1BEBB882899}"/>
              </a:ext>
            </a:extLst>
          </p:cNvPr>
          <p:cNvSpPr txBox="1"/>
          <p:nvPr/>
        </p:nvSpPr>
        <p:spPr>
          <a:xfrm>
            <a:off x="151574" y="278275"/>
            <a:ext cx="48573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AU" sz="2400" b="1" u="sng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Blockchain Frequently Used Terms</a:t>
            </a:r>
            <a:endParaRPr lang="en-US" sz="2400" b="1" u="sng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C3081-7DAB-94A1-E72F-5894AEF59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9933" y="1561051"/>
            <a:ext cx="7493996" cy="4758469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GB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Nonce: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2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013" marR="0" lvl="0" indent="-2762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piece of data.</a:t>
            </a:r>
          </a:p>
          <a:p>
            <a:pPr marL="354013" marR="0" lvl="0" indent="-276225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Constantly changing to ensure that the hash is not duplicated.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4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Longest Chain Rule:</a:t>
            </a:r>
          </a:p>
          <a:p>
            <a:endParaRPr lang="en-US" sz="2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540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that nodes follow the longest chain.</a:t>
            </a:r>
          </a:p>
          <a:p>
            <a:pPr marL="342900" indent="-2540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 the validity of the blockchain.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72164-8759-D8AA-B439-CAF3E7FF0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15059" y="2863516"/>
            <a:ext cx="4378221" cy="28635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92C31C-5C66-4D86-EA06-1E449D4F3579}"/>
              </a:ext>
            </a:extLst>
          </p:cNvPr>
          <p:cNvSpPr txBox="1"/>
          <p:nvPr/>
        </p:nvSpPr>
        <p:spPr>
          <a:xfrm>
            <a:off x="96412" y="355601"/>
            <a:ext cx="553222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AU" sz="2400" b="1" u="sng" dirty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Blockchain Frequently Used Terms</a:t>
            </a:r>
            <a:endParaRPr lang="en-US" sz="2400" b="1" u="sng" dirty="0">
              <a:solidFill>
                <a:srgbClr val="0070C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7073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226076E-F084-5D45-21DF-60375A6DF0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3" t="1" r="19070" b="19769"/>
          <a:stretch/>
        </p:blipFill>
        <p:spPr>
          <a:xfrm>
            <a:off x="9920140" y="3354843"/>
            <a:ext cx="2130458" cy="134096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A8EFEAE-6E2A-4198-A435-6D4C97CC9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471" y="2828529"/>
            <a:ext cx="8088924" cy="168277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Yousef Ayman Metry</a:t>
            </a:r>
          </a:p>
          <a:p>
            <a:pPr algn="l"/>
            <a:r>
              <a:rPr lang="en-US" sz="2800" dirty="0">
                <a:solidFill>
                  <a:srgbClr val="002060"/>
                </a:solidFill>
              </a:rPr>
              <a:t>Mark Moheb Mamdouh		  </a:t>
            </a:r>
            <a:r>
              <a:rPr lang="en-GB" sz="2800" dirty="0">
                <a:solidFill>
                  <a:srgbClr val="002060"/>
                </a:solidFill>
              </a:rPr>
              <a:t>Noran Salah Khalifa</a:t>
            </a:r>
            <a:endParaRPr lang="en-US" sz="2800" dirty="0">
              <a:solidFill>
                <a:srgbClr val="002060"/>
              </a:solidFill>
            </a:endParaRPr>
          </a:p>
          <a:p>
            <a:pPr algn="l"/>
            <a:r>
              <a:rPr lang="en-US" sz="2800" dirty="0">
                <a:solidFill>
                  <a:srgbClr val="002060"/>
                </a:solidFill>
              </a:rPr>
              <a:t>Amira Zakaria Fahem		  </a:t>
            </a:r>
            <a:r>
              <a:rPr lang="en-GB" sz="2800" dirty="0">
                <a:solidFill>
                  <a:srgbClr val="002060"/>
                </a:solidFill>
              </a:rPr>
              <a:t>Mariam Mina Beshay</a:t>
            </a:r>
            <a:endParaRPr lang="en-US" sz="2800" dirty="0">
              <a:solidFill>
                <a:srgbClr val="002060"/>
              </a:solidFill>
            </a:endParaRPr>
          </a:p>
          <a:p>
            <a:pPr algn="l"/>
            <a:r>
              <a:rPr lang="en-GB" sz="2800" dirty="0">
                <a:solidFill>
                  <a:srgbClr val="002060"/>
                </a:solidFill>
              </a:rPr>
              <a:t>Aml Samouel Haana			  Maria Eldbea Anis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E30E4-26ED-EA0F-64CC-75466F289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533" y="3433922"/>
            <a:ext cx="2367258" cy="15799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E736C-FADD-4889-869E-442AAC6FE561}"/>
              </a:ext>
            </a:extLst>
          </p:cNvPr>
          <p:cNvSpPr txBox="1"/>
          <p:nvPr/>
        </p:nvSpPr>
        <p:spPr>
          <a:xfrm>
            <a:off x="631596" y="1197914"/>
            <a:ext cx="556181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70C0"/>
                </a:solidFill>
              </a:rPr>
              <a:t>Prof. </a:t>
            </a:r>
            <a:r>
              <a:rPr lang="en-GB" sz="3600" b="1" dirty="0" err="1">
                <a:solidFill>
                  <a:srgbClr val="002060"/>
                </a:solidFill>
              </a:rPr>
              <a:t>Walaa</a:t>
            </a:r>
            <a:r>
              <a:rPr lang="en-GB" sz="3600" b="1" dirty="0">
                <a:solidFill>
                  <a:srgbClr val="002060"/>
                </a:solidFill>
              </a:rPr>
              <a:t> </a:t>
            </a:r>
            <a:r>
              <a:rPr lang="en-GB" sz="3600" b="1" dirty="0" err="1">
                <a:solidFill>
                  <a:srgbClr val="002060"/>
                </a:solidFill>
              </a:rPr>
              <a:t>Elhady</a:t>
            </a:r>
            <a:endParaRPr lang="en-GB" sz="3600" b="1" dirty="0">
              <a:solidFill>
                <a:srgbClr val="002060"/>
              </a:solidFill>
            </a:endParaRPr>
          </a:p>
          <a:p>
            <a:pPr algn="ctr"/>
            <a:r>
              <a:rPr lang="en-GB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Professor at The Egyptian </a:t>
            </a:r>
          </a:p>
          <a:p>
            <a:pPr algn="ctr"/>
            <a:r>
              <a:rPr lang="en-GB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E-Learning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2FD31-12D1-478D-8DE0-07AA2420A03E}"/>
              </a:ext>
            </a:extLst>
          </p:cNvPr>
          <p:cNvSpPr txBox="1"/>
          <p:nvPr/>
        </p:nvSpPr>
        <p:spPr>
          <a:xfrm>
            <a:off x="6096000" y="1197914"/>
            <a:ext cx="60237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0070C0"/>
                </a:solidFill>
              </a:rPr>
              <a:t>T.A.</a:t>
            </a:r>
            <a:r>
              <a:rPr lang="en-GB" sz="2800" dirty="0"/>
              <a:t> </a:t>
            </a:r>
            <a:r>
              <a:rPr lang="en-GB" sz="2800" b="1" dirty="0">
                <a:solidFill>
                  <a:srgbClr val="002060"/>
                </a:solidFill>
              </a:rPr>
              <a:t>Yousif Ayman</a:t>
            </a:r>
          </a:p>
          <a:p>
            <a:pPr algn="ctr"/>
            <a:r>
              <a:rPr lang="en-GB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Teaching Assistant at The Egyptian </a:t>
            </a:r>
          </a:p>
          <a:p>
            <a:pPr algn="ctr"/>
            <a:r>
              <a:rPr lang="en-GB" sz="28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E-Learning University</a:t>
            </a:r>
          </a:p>
          <a:p>
            <a:pPr algn="ctr"/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6E73F-939E-4341-9BF5-0275E3CF628F}"/>
              </a:ext>
            </a:extLst>
          </p:cNvPr>
          <p:cNvSpPr txBox="1"/>
          <p:nvPr/>
        </p:nvSpPr>
        <p:spPr>
          <a:xfrm>
            <a:off x="3318235" y="305963"/>
            <a:ext cx="5038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70C0"/>
                </a:solidFill>
              </a:rPr>
              <a:t>Under the supervision of: </a:t>
            </a:r>
          </a:p>
        </p:txBody>
      </p:sp>
    </p:spTree>
    <p:extLst>
      <p:ext uri="{BB962C8B-B14F-4D97-AF65-F5344CB8AC3E}">
        <p14:creationId xmlns:p14="http://schemas.microsoft.com/office/powerpoint/2010/main" val="3592576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3E91-1DF2-43BF-B5BB-C5A70C429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51" y="0"/>
            <a:ext cx="4483129" cy="873760"/>
          </a:xfrm>
        </p:spPr>
        <p:txBody>
          <a:bodyPr/>
          <a:lstStyle/>
          <a:p>
            <a:r>
              <a:rPr lang="en-GB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key cryptography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E50A8-3F6C-481D-929B-D14651E93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4151" y="1763358"/>
            <a:ext cx="6597960" cy="5202005"/>
          </a:xfrm>
        </p:spPr>
        <p:txBody>
          <a:bodyPr>
            <a:norm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Key for All</a:t>
            </a:r>
            <a:endParaRPr lang="ar-EG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 Private Key</a:t>
            </a:r>
            <a:endParaRPr lang="ar-EG" sz="3600" i="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Unlocking</a:t>
            </a:r>
            <a:endParaRPr lang="en-GB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F872D-0DE1-4B2F-75C1-FBB00B113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258282">
            <a:off x="7459321" y="2309508"/>
            <a:ext cx="3678671" cy="33861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545142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C419-805B-46AC-8DCA-0870FD23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5" y="0"/>
            <a:ext cx="4600385" cy="999306"/>
          </a:xfrm>
        </p:spPr>
        <p:txBody>
          <a:bodyPr>
            <a:normAutofit/>
          </a:bodyPr>
          <a:lstStyle/>
          <a:p>
            <a:r>
              <a:rPr lang="en-GB" sz="25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GB" sz="25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between a database and a blockchain</a:t>
            </a:r>
            <a:r>
              <a:rPr lang="en-GB" sz="25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57935-4306-4917-9B3B-2DB031FA2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001" y="1763039"/>
            <a:ext cx="6711080" cy="5172318"/>
          </a:xfrm>
        </p:spPr>
        <p:txBody>
          <a:bodyPr>
            <a:norm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  <a:endParaRPr lang="ar-EG" sz="4000" i="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ar-EG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Modifying</a:t>
            </a:r>
            <a:endParaRPr lang="ar-EG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800" b="1" u="sng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FDD94-474A-CFDE-8725-3F4767DD05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43479" y="1607271"/>
            <a:ext cx="3921068" cy="43185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0588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litter pattern="hexago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E4D8-90E8-40FA-9845-72235F104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39" y="282865"/>
            <a:ext cx="4741615" cy="647205"/>
          </a:xfrm>
        </p:spPr>
        <p:txBody>
          <a:bodyPr>
            <a:noAutofit/>
          </a:bodyPr>
          <a:lstStyle/>
          <a:p>
            <a:r>
              <a:rPr lang="en-GB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GB" sz="24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blockchain be used in healthcare</a:t>
            </a:r>
            <a:r>
              <a:rPr lang="en-GB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A8ADF-0302-4E87-A166-D63887BE8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7606" y="1532591"/>
            <a:ext cx="6630961" cy="4756450"/>
          </a:xfrm>
        </p:spPr>
        <p:txBody>
          <a:bodyPr>
            <a:norm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Securing Patient Data</a:t>
            </a:r>
            <a:endParaRPr lang="ar-EG" sz="3200" i="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Unlocking Genetic Code</a:t>
            </a:r>
            <a:endParaRPr lang="ar-EG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Encrypting Patient Records</a:t>
            </a:r>
            <a:endParaRPr lang="ar-EG" sz="3200" i="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Accelerating Information Transfer</a:t>
            </a:r>
            <a:endParaRPr lang="ar-EG" sz="3200" i="0" dirty="0">
              <a:solidFill>
                <a:srgbClr val="00206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B8345-50A6-48D0-9A37-70FD2F5021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58"/>
          <a:stretch/>
        </p:blipFill>
        <p:spPr>
          <a:xfrm>
            <a:off x="7343479" y="2432115"/>
            <a:ext cx="4039967" cy="40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2ECFEB-C533-DBFA-DFCA-3F148FE5E76D}"/>
              </a:ext>
            </a:extLst>
          </p:cNvPr>
          <p:cNvSpPr txBox="1"/>
          <p:nvPr/>
        </p:nvSpPr>
        <p:spPr>
          <a:xfrm>
            <a:off x="418074" y="182324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Structure</a:t>
            </a:r>
            <a:endParaRPr lang="en-US" sz="36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39AAB-3968-CB10-21C8-C60B48E1DFC2}"/>
              </a:ext>
            </a:extLst>
          </p:cNvPr>
          <p:cNvSpPr txBox="1"/>
          <p:nvPr/>
        </p:nvSpPr>
        <p:spPr>
          <a:xfrm>
            <a:off x="578582" y="2773680"/>
            <a:ext cx="3056646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Doctors blocks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 info.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Add/Edit Doctor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blocks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info.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Add/Edit Patient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03825-2E33-1A12-F46B-2546AE9E574A}"/>
              </a:ext>
            </a:extLst>
          </p:cNvPr>
          <p:cNvSpPr txBox="1"/>
          <p:nvPr/>
        </p:nvSpPr>
        <p:spPr>
          <a:xfrm>
            <a:off x="3635228" y="2773680"/>
            <a:ext cx="3595126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Drugs blocks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 info.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Add/Edit Drug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 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 Home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B240A0-A160-E968-386F-BF5F6FA6B536}"/>
              </a:ext>
            </a:extLst>
          </p:cNvPr>
          <p:cNvSpPr txBox="1"/>
          <p:nvPr/>
        </p:nvSpPr>
        <p:spPr>
          <a:xfrm>
            <a:off x="8403834" y="2773680"/>
            <a:ext cx="3056646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lockchain.js</a:t>
            </a:r>
          </a:p>
          <a:p>
            <a:pPr marL="342900" marR="0" indent="-342900" algn="l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Server.js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ECFA0-65B9-95C2-736B-0312F50F4C0F}"/>
              </a:ext>
            </a:extLst>
          </p:cNvPr>
          <p:cNvSpPr txBox="1"/>
          <p:nvPr/>
        </p:nvSpPr>
        <p:spPr>
          <a:xfrm>
            <a:off x="2710668" y="2194772"/>
            <a:ext cx="159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spcBef>
                <a:spcPts val="0"/>
              </a:spcBef>
              <a:spcAft>
                <a:spcPts val="1000"/>
              </a:spcAft>
            </a:pPr>
            <a:r>
              <a:rPr lang="en-AU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Frontend:-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49D04-99B0-C04B-969D-770F4E72DC7C}"/>
              </a:ext>
            </a:extLst>
          </p:cNvPr>
          <p:cNvSpPr txBox="1"/>
          <p:nvPr/>
        </p:nvSpPr>
        <p:spPr>
          <a:xfrm>
            <a:off x="8085089" y="2194771"/>
            <a:ext cx="1593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>
              <a:spcBef>
                <a:spcPts val="0"/>
              </a:spcBef>
              <a:spcAft>
                <a:spcPts val="1000"/>
              </a:spcAft>
            </a:pPr>
            <a:r>
              <a:rPr lang="en-AU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Backend:-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40246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6DD4D-880E-5506-01A1-3835A32B91CC}"/>
              </a:ext>
            </a:extLst>
          </p:cNvPr>
          <p:cNvSpPr txBox="1"/>
          <p:nvPr/>
        </p:nvSpPr>
        <p:spPr>
          <a:xfrm>
            <a:off x="455895" y="203304"/>
            <a:ext cx="412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u="sng"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F7EE9-12EF-40BD-E5A9-0AB9496BD0AA}"/>
              </a:ext>
            </a:extLst>
          </p:cNvPr>
          <p:cNvSpPr txBox="1"/>
          <p:nvPr/>
        </p:nvSpPr>
        <p:spPr>
          <a:xfrm>
            <a:off x="328936" y="1940560"/>
            <a:ext cx="11487144" cy="3991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runtime environment outside of web browsers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Built on Chrome's V8 JavaScript engine.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development of scalable, high-performance network applications.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 and cross-platform (Windows, Linux, macOS).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Supports asynchronous, event-driven programming model.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Includes a robust package manager (NPM) for easy dependency management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4D8A53-3734-1CAE-9429-681C70BBD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1415996"/>
            <a:ext cx="1635628" cy="18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6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6DD4D-880E-5506-01A1-3835A32B91CC}"/>
              </a:ext>
            </a:extLst>
          </p:cNvPr>
          <p:cNvSpPr txBox="1"/>
          <p:nvPr/>
        </p:nvSpPr>
        <p:spPr>
          <a:xfrm>
            <a:off x="455895" y="203304"/>
            <a:ext cx="412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u="sng"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17168-AB8E-5892-36B8-D87AA5286A5E}"/>
              </a:ext>
            </a:extLst>
          </p:cNvPr>
          <p:cNvSpPr txBox="1"/>
          <p:nvPr/>
        </p:nvSpPr>
        <p:spPr>
          <a:xfrm>
            <a:off x="629920" y="2062480"/>
            <a:ext cx="8087360" cy="330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SQLite Overview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A4E117-6054-FF16-2BE4-4624810F7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66" y="2260266"/>
            <a:ext cx="5338048" cy="25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4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B6DD4D-880E-5506-01A1-3835A32B91CC}"/>
              </a:ext>
            </a:extLst>
          </p:cNvPr>
          <p:cNvSpPr txBox="1"/>
          <p:nvPr/>
        </p:nvSpPr>
        <p:spPr>
          <a:xfrm>
            <a:off x="110455" y="172824"/>
            <a:ext cx="518290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u="sng"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Integration with Node.js</a:t>
            </a:r>
            <a:endParaRPr lang="ar-E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FE886-B88D-B7EA-ACAA-20875EA4B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93" y="2885850"/>
            <a:ext cx="4388842" cy="2423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9FB4D1-934E-740F-CEFB-9098FB4A118F}"/>
              </a:ext>
            </a:extLst>
          </p:cNvPr>
          <p:cNvSpPr txBox="1"/>
          <p:nvPr/>
        </p:nvSpPr>
        <p:spPr>
          <a:xfrm>
            <a:off x="640080" y="2452066"/>
            <a:ext cx="4937760" cy="2210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Structure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2458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FF4201-C844-D2ED-94EE-E6FD942E3283}"/>
              </a:ext>
            </a:extLst>
          </p:cNvPr>
          <p:cNvSpPr txBox="1"/>
          <p:nvPr/>
        </p:nvSpPr>
        <p:spPr>
          <a:xfrm>
            <a:off x="354497" y="166633"/>
            <a:ext cx="5575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u="sng"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Blockchain.js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BBC9D-1972-46E7-B85A-A5D5D2FDE969}"/>
              </a:ext>
            </a:extLst>
          </p:cNvPr>
          <p:cNvSpPr txBox="1"/>
          <p:nvPr/>
        </p:nvSpPr>
        <p:spPr>
          <a:xfrm>
            <a:off x="354497" y="2083324"/>
            <a:ext cx="9462382" cy="2626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Class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Class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 Check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56440-43C4-D750-7071-70761E7CD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040" y="2187011"/>
            <a:ext cx="7326463" cy="376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17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9D4D8-BE37-4384-DD8C-EBD114A38A4F}"/>
              </a:ext>
            </a:extLst>
          </p:cNvPr>
          <p:cNvSpPr txBox="1"/>
          <p:nvPr/>
        </p:nvSpPr>
        <p:spPr>
          <a:xfrm>
            <a:off x="555915" y="159023"/>
            <a:ext cx="412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u="sng"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Server.js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37D34-B6E3-C446-219F-926F24FCEDD7}"/>
              </a:ext>
            </a:extLst>
          </p:cNvPr>
          <p:cNvSpPr txBox="1"/>
          <p:nvPr/>
        </p:nvSpPr>
        <p:spPr>
          <a:xfrm>
            <a:off x="292785" y="1567208"/>
            <a:ext cx="8311503" cy="372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Setup</a:t>
            </a:r>
            <a:endParaRPr lang="en-US" sz="2400" dirty="0"/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Required Modules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Express Application and Middleware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Databases</a:t>
            </a:r>
          </a:p>
          <a:p>
            <a:pPr marL="342900" marR="0" lvl="0" indent="-342900" fontAlgn="auto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to Add Block to Blockchain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81CDD-9156-C04B-3E1E-4017E84B6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02" y="4775200"/>
            <a:ext cx="5585694" cy="12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9D4D8-BE37-4384-DD8C-EBD114A38A4F}"/>
              </a:ext>
            </a:extLst>
          </p:cNvPr>
          <p:cNvSpPr txBox="1"/>
          <p:nvPr/>
        </p:nvSpPr>
        <p:spPr>
          <a:xfrm>
            <a:off x="436571" y="180870"/>
            <a:ext cx="412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u="sng"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Server.js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37D34-B6E3-C446-219F-926F24FCEDD7}"/>
              </a:ext>
            </a:extLst>
          </p:cNvPr>
          <p:cNvSpPr txBox="1"/>
          <p:nvPr/>
        </p:nvSpPr>
        <p:spPr>
          <a:xfrm>
            <a:off x="436571" y="1397346"/>
            <a:ext cx="12035091" cy="474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Routes :-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All Patients Blocks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New Patient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a Patient's Data 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a Patient's Data 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a Patient </a:t>
            </a:r>
          </a:p>
        </p:txBody>
      </p:sp>
      <p:pic>
        <p:nvPicPr>
          <p:cNvPr id="2" name="bandicam 2024-06-25 16-47-39-304">
            <a:hlinkClick r:id="" action="ppaction://media"/>
            <a:extLst>
              <a:ext uri="{FF2B5EF4-FFF2-40B4-BE49-F238E27FC236}">
                <a16:creationId xmlns:a16="http://schemas.microsoft.com/office/drawing/2014/main" id="{20028B98-8A7C-E7D6-07CA-500F002309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5225" y="2262794"/>
            <a:ext cx="7230405" cy="332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C2FB-2EAE-4543-8901-AE56524EE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" y="166749"/>
            <a:ext cx="5061585" cy="784781"/>
          </a:xfrm>
        </p:spPr>
        <p:txBody>
          <a:bodyPr>
            <a:normAutofit/>
          </a:bodyPr>
          <a:lstStyle/>
          <a:p>
            <a:r>
              <a:rPr lang="en-US" sz="4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en-US" sz="44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</a:t>
            </a:r>
            <a:r>
              <a:rPr lang="en-GB" sz="3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GB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513D78-0B84-442C-8332-4AAA0D2AA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437747" y="2500460"/>
            <a:ext cx="4126877" cy="41268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3BF08-12D2-467F-9371-B08F9BCD2C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696" y="1949287"/>
            <a:ext cx="7590894" cy="5745923"/>
          </a:xfrm>
        </p:spPr>
        <p:txBody>
          <a:bodyPr>
            <a:noAutofit/>
          </a:bodyPr>
          <a:lstStyle/>
          <a:p>
            <a:pPr marL="354013" indent="-2762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Decentralized.</a:t>
            </a:r>
          </a:p>
          <a:p>
            <a:pPr marL="354013" indent="-2762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ledger.</a:t>
            </a:r>
          </a:p>
          <a:p>
            <a:pPr marL="354013" indent="-2762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 transactions across many computers.</a:t>
            </a:r>
          </a:p>
          <a:p>
            <a:pPr marL="354013" indent="-27622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b="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Can’t change any old block</a:t>
            </a:r>
            <a:r>
              <a:rPr lang="en-US" sz="3000" b="0" i="0" dirty="0">
                <a:solidFill>
                  <a:srgbClr val="002060"/>
                </a:solidFill>
                <a:effectLst/>
                <a:latin typeface="Google Sans"/>
              </a:rPr>
              <a:t>.</a:t>
            </a:r>
            <a:r>
              <a:rPr lang="ar-EG" sz="3000" b="0" i="0" dirty="0">
                <a:solidFill>
                  <a:srgbClr val="002060"/>
                </a:solidFill>
                <a:effectLst/>
                <a:latin typeface="Google Sans"/>
              </a:rPr>
              <a:t>  </a:t>
            </a:r>
            <a:r>
              <a:rPr lang="en-US" sz="3000" b="0" i="0" dirty="0">
                <a:solidFill>
                  <a:srgbClr val="002060"/>
                </a:solidFill>
                <a:effectLst/>
                <a:latin typeface="Google Sans"/>
              </a:rPr>
              <a:t> </a:t>
            </a:r>
            <a:endParaRPr lang="en-GB" sz="3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45722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9D4D8-BE37-4384-DD8C-EBD114A38A4F}"/>
              </a:ext>
            </a:extLst>
          </p:cNvPr>
          <p:cNvSpPr txBox="1"/>
          <p:nvPr/>
        </p:nvSpPr>
        <p:spPr>
          <a:xfrm>
            <a:off x="436571" y="180870"/>
            <a:ext cx="412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u="sng"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Server.js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37D34-B6E3-C446-219F-926F24FCEDD7}"/>
              </a:ext>
            </a:extLst>
          </p:cNvPr>
          <p:cNvSpPr txBox="1"/>
          <p:nvPr/>
        </p:nvSpPr>
        <p:spPr>
          <a:xfrm>
            <a:off x="436571" y="1397346"/>
            <a:ext cx="12035091" cy="4752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Doctors Routes :-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All Doctors Blocks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New Doctor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a Doctor's Data 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a Doctor's Data 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a Doctor </a:t>
            </a:r>
          </a:p>
        </p:txBody>
      </p:sp>
      <p:pic>
        <p:nvPicPr>
          <p:cNvPr id="2" name="bandicam 2024-06-25 16-52-49-417">
            <a:hlinkClick r:id="" action="ppaction://media"/>
            <a:extLst>
              <a:ext uri="{FF2B5EF4-FFF2-40B4-BE49-F238E27FC236}">
                <a16:creationId xmlns:a16="http://schemas.microsoft.com/office/drawing/2014/main" id="{6E9DBCEC-D61F-3855-B161-88975194C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5225" y="2204720"/>
            <a:ext cx="7213600" cy="361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3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C9D4D8-BE37-4384-DD8C-EBD114A38A4F}"/>
              </a:ext>
            </a:extLst>
          </p:cNvPr>
          <p:cNvSpPr txBox="1"/>
          <p:nvPr/>
        </p:nvSpPr>
        <p:spPr>
          <a:xfrm>
            <a:off x="436571" y="180870"/>
            <a:ext cx="412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u="sng">
                <a:solidFill>
                  <a:srgbClr val="0070C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Server.js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37D34-B6E3-C446-219F-926F24FCEDD7}"/>
              </a:ext>
            </a:extLst>
          </p:cNvPr>
          <p:cNvSpPr txBox="1"/>
          <p:nvPr/>
        </p:nvSpPr>
        <p:spPr>
          <a:xfrm>
            <a:off x="436571" y="1397346"/>
            <a:ext cx="12035091" cy="4752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Drugs Routes :-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All Drugs Blocks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New Drugs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a </a:t>
            </a:r>
            <a:r>
              <a:rPr lang="en-US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Drugs's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a Drug’s Data </a:t>
            </a:r>
          </a:p>
          <a:p>
            <a:pPr marL="342900" indent="-3429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a Drug's </a:t>
            </a:r>
          </a:p>
        </p:txBody>
      </p:sp>
      <p:pic>
        <p:nvPicPr>
          <p:cNvPr id="2" name="bandicam 2024-06-25 16-56-40-200">
            <a:hlinkClick r:id="" action="ppaction://media"/>
            <a:extLst>
              <a:ext uri="{FF2B5EF4-FFF2-40B4-BE49-F238E27FC236}">
                <a16:creationId xmlns:a16="http://schemas.microsoft.com/office/drawing/2014/main" id="{E0E94135-844D-A7AC-0531-BAD7C8D57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5225" y="2143760"/>
            <a:ext cx="7190204" cy="36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3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7E50-F5FD-4B40-BAFD-8F8785A5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49" y="270081"/>
            <a:ext cx="4395621" cy="5909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lang="en-GB" sz="36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DB77D3-CF02-4FDC-8ED7-BEB446F9D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00" y="1789459"/>
            <a:ext cx="3873713" cy="2491851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FE9FA1-A3F4-4773-BE6F-DC9E1E85D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95" y="2182201"/>
            <a:ext cx="4486079" cy="2322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E21190-6F4A-C539-0DD2-F99BAFA14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6638" y="3429000"/>
            <a:ext cx="3092531" cy="31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7E50-F5FD-4B40-BAFD-8F8785A5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49" y="270081"/>
            <a:ext cx="4395621" cy="5909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  <a:endParaRPr lang="en-GB" sz="36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FAD58E-705C-4E91-823E-394FE9FEA5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23" b="11191"/>
          <a:stretch/>
        </p:blipFill>
        <p:spPr>
          <a:xfrm>
            <a:off x="603019" y="4319005"/>
            <a:ext cx="3156570" cy="2178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DAB46F-9739-4C5B-ABEE-E63775474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296" y="1943472"/>
            <a:ext cx="3924685" cy="2479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490CE6-EEA1-49E3-83D3-B311AD3BF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315" y="2242726"/>
            <a:ext cx="7817323" cy="3666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460B7A-4C1A-19A4-0041-045FA0DCEF18}"/>
              </a:ext>
            </a:extLst>
          </p:cNvPr>
          <p:cNvSpPr txBox="1"/>
          <p:nvPr/>
        </p:nvSpPr>
        <p:spPr>
          <a:xfrm>
            <a:off x="465291" y="1741553"/>
            <a:ext cx="5522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 JS (SHA256)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93D44-34AD-2027-871E-C2A029765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26757" y="2406420"/>
            <a:ext cx="2536204" cy="142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2D086-4AF6-25F7-EF63-8B0684D43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49" y="4722168"/>
            <a:ext cx="3924685" cy="186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35604"/>
      </p:ext>
    </p:extLst>
  </p:cSld>
  <p:clrMapOvr>
    <a:masterClrMapping/>
  </p:clrMapOvr>
  <p:transition spd="slow">
    <p:circl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51BE-DA6E-E00F-BE0F-33ADABDA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61" y="227425"/>
            <a:ext cx="4648200" cy="590931"/>
          </a:xfr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8C8B6-E0F1-E011-8C4F-E5ABBF42B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61" y="2012156"/>
            <a:ext cx="6455076" cy="370535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are excited to share with you a key aspect of our project through a short video.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video will provide an overview of our project's objectives, the process we followed, and the outcomes we achieved.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4A9AC-9D10-543C-45F6-9B188AA0E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9872" flipH="1">
            <a:off x="7517498" y="2431944"/>
            <a:ext cx="4271106" cy="36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506E19-C597-F2D8-FE2A-F98D3225F971}"/>
              </a:ext>
            </a:extLst>
          </p:cNvPr>
          <p:cNvSpPr txBox="1"/>
          <p:nvPr/>
        </p:nvSpPr>
        <p:spPr>
          <a:xfrm>
            <a:off x="779834" y="230108"/>
            <a:ext cx="4429496" cy="5909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 b="1" u="sng">
                <a:solidFill>
                  <a:srgbClr val="0070C0"/>
                </a:solidFill>
                <a:latin typeface="Comic Sans MS" panose="030F0702030302020204" pitchFamily="66" charset="0"/>
                <a:ea typeface="+mj-ea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ED63B-40BF-406E-985A-49A6A3C75E7E}"/>
              </a:ext>
            </a:extLst>
          </p:cNvPr>
          <p:cNvSpPr txBox="1"/>
          <p:nvPr/>
        </p:nvSpPr>
        <p:spPr>
          <a:xfrm>
            <a:off x="779834" y="2031569"/>
            <a:ext cx="7379428" cy="400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Developing new platforms for managing patient records 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Creating new systems for supply chain management 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Developing applications that allow secure and reliable 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Establishing secure payment systems based on blockchain technology </a:t>
            </a:r>
          </a:p>
          <a:p>
            <a:pPr lvl="0">
              <a:lnSpc>
                <a:spcPct val="150000"/>
              </a:lnSpc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Developing solutions for securely managing patient identities.</a:t>
            </a:r>
            <a:endParaRPr lang="en-GB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467F0-7B9C-9809-A8C0-551B74EF0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587" t="9869" r="27998" b="8441"/>
          <a:stretch/>
        </p:blipFill>
        <p:spPr>
          <a:xfrm>
            <a:off x="8370452" y="2287957"/>
            <a:ext cx="2922309" cy="32455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488086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F11495-201F-4F25-9CC6-726DAF2EF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t="17846" r="15385" b="20998"/>
          <a:stretch/>
        </p:blipFill>
        <p:spPr>
          <a:xfrm>
            <a:off x="8371002" y="3921788"/>
            <a:ext cx="2997822" cy="2469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D09EA-07DD-3804-4668-7A995BCD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54" y="233952"/>
            <a:ext cx="4013965" cy="5909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11822-19CC-463D-EE9E-13615BA230B0}"/>
              </a:ext>
            </a:extLst>
          </p:cNvPr>
          <p:cNvSpPr txBox="1"/>
          <p:nvPr/>
        </p:nvSpPr>
        <p:spPr>
          <a:xfrm>
            <a:off x="317726" y="1829665"/>
            <a:ext cx="7006546" cy="4821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Blockchain is the best way to save patient data as:</a:t>
            </a:r>
          </a:p>
          <a:p>
            <a:pPr marL="457200" indent="-457200">
              <a:lnSpc>
                <a:spcPct val="1500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records data from oldest to newest.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makes it easier for the doctor to know the patient’s medical history correctly.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has high security , when  we use Blockchain  it prevent any data tampering or stealing.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A5658-5A7A-4DE3-AE0C-2FC02F0B7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4957">
            <a:off x="7803068" y="2165691"/>
            <a:ext cx="3447961" cy="182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5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CBA2B9-32C0-4840-85DC-D5DB9808A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3" b="14091"/>
          <a:stretch/>
        </p:blipFill>
        <p:spPr>
          <a:xfrm>
            <a:off x="821280" y="2142361"/>
            <a:ext cx="10549440" cy="415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50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win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76CA55-80FA-473A-B267-BEA316A00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79" y="1902483"/>
            <a:ext cx="4311473" cy="402079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C4638-BAF2-47AF-9D39-A674C9102226}"/>
              </a:ext>
            </a:extLst>
          </p:cNvPr>
          <p:cNvSpPr txBox="1"/>
          <p:nvPr/>
        </p:nvSpPr>
        <p:spPr>
          <a:xfrm>
            <a:off x="307657" y="4620550"/>
            <a:ext cx="49805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1.Create a block.</a:t>
            </a:r>
          </a:p>
          <a:p>
            <a:r>
              <a:rPr lang="en-GB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2.Link blocks</a:t>
            </a:r>
          </a:p>
          <a:p>
            <a:r>
              <a:rPr lang="en-GB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3.Add to the chain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29AC31-D5EE-414F-B191-087FE6135A34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307657" y="3790179"/>
            <a:ext cx="5305270" cy="7794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28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To Creating Blockchain :-</a:t>
            </a:r>
            <a:br>
              <a:rPr lang="en-GB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51D5FBC-AAEE-4848-9125-51CCD987A866}"/>
              </a:ext>
            </a:extLst>
          </p:cNvPr>
          <p:cNvSpPr txBox="1">
            <a:spLocks/>
          </p:cNvSpPr>
          <p:nvPr/>
        </p:nvSpPr>
        <p:spPr>
          <a:xfrm>
            <a:off x="221208" y="2084646"/>
            <a:ext cx="7112846" cy="1206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simply blockchain is a chain of blocks that contains information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C03C8C-15ED-40A6-833A-9EE4F6024EE8}"/>
              </a:ext>
            </a:extLst>
          </p:cNvPr>
          <p:cNvSpPr/>
          <p:nvPr/>
        </p:nvSpPr>
        <p:spPr>
          <a:xfrm>
            <a:off x="221209" y="3291355"/>
            <a:ext cx="7112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GB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Genesis Block or Block Zero is the first block in Blockchain.</a:t>
            </a:r>
          </a:p>
          <a:p>
            <a:endParaRPr lang="en-GB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C6F3E-760A-7AC0-740A-655F231A1177}"/>
              </a:ext>
            </a:extLst>
          </p:cNvPr>
          <p:cNvSpPr txBox="1"/>
          <p:nvPr/>
        </p:nvSpPr>
        <p:spPr>
          <a:xfrm>
            <a:off x="1" y="406180"/>
            <a:ext cx="514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 BLOCKCHAIN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18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E1F84-BC27-4BCB-BE29-D0B83DAAB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976"/>
            <a:ext cx="4818651" cy="956852"/>
          </a:xfrm>
        </p:spPr>
        <p:txBody>
          <a:bodyPr>
            <a:normAutofit/>
          </a:bodyPr>
          <a:lstStyle/>
          <a:p>
            <a:pPr algn="ctr"/>
            <a:r>
              <a:rPr lang="en-GB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Peer-to-Peer (P2P):-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E6A11-55FD-416B-8AAD-0E1F0E638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7561" y="1833450"/>
            <a:ext cx="5344141" cy="4770027"/>
          </a:xfrm>
        </p:spPr>
        <p:txBody>
          <a:bodyPr>
            <a:normAutofit/>
          </a:bodyPr>
          <a:lstStyle/>
          <a:p>
            <a:pPr marL="265113" indent="-25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on decentralization.</a:t>
            </a:r>
          </a:p>
          <a:p>
            <a:pPr marL="265113" indent="-25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 transactions without need for a third party.</a:t>
            </a:r>
          </a:p>
          <a:p>
            <a:pPr marL="265113" indent="-25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Promoting cooperation.</a:t>
            </a:r>
          </a:p>
          <a:p>
            <a:pPr marL="265113" indent="-25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 management.</a:t>
            </a:r>
          </a:p>
          <a:p>
            <a:pPr marL="265113" indent="-254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Peers in a blockchain network are nodes with equal power and tasks</a:t>
            </a:r>
            <a:r>
              <a:rPr lang="en-GB" sz="2400" dirty="0">
                <a:solidFill>
                  <a:srgbClr val="00206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GB" sz="1400" dirty="0">
              <a:solidFill>
                <a:srgbClr val="002060"/>
              </a:solidFill>
            </a:endParaRP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C40AA8-3BA4-4C44-8F40-7741BB6FA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" t="14480" r="4959" b="9395"/>
          <a:stretch/>
        </p:blipFill>
        <p:spPr>
          <a:xfrm>
            <a:off x="5656081" y="2290713"/>
            <a:ext cx="6184345" cy="3437193"/>
          </a:xfrm>
        </p:spPr>
      </p:pic>
    </p:spTree>
    <p:extLst>
      <p:ext uri="{BB962C8B-B14F-4D97-AF65-F5344CB8AC3E}">
        <p14:creationId xmlns:p14="http://schemas.microsoft.com/office/powerpoint/2010/main" val="29573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8E0EEA-E989-4BF3-8BCE-5F025F790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28" y="2297783"/>
            <a:ext cx="4303860" cy="31746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4C5AD-D21F-4315-A2E6-45060177C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7548" y="1833663"/>
            <a:ext cx="7562696" cy="5024337"/>
          </a:xfrm>
        </p:spPr>
        <p:txBody>
          <a:bodyPr>
            <a:normAutofit/>
          </a:bodyPr>
          <a:lstStyle/>
          <a:p>
            <a:pPr marL="354013" indent="-2809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Bitcoin is the first blockchain application.</a:t>
            </a:r>
          </a:p>
          <a:p>
            <a:pPr marL="354013" indent="-2809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bitcoin design has inspired other applications.</a:t>
            </a:r>
          </a:p>
          <a:p>
            <a:pPr marL="354013" indent="-2809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implementation of the blockchain within bitcoin made it the first digital currency to solve the double-spending problem.</a:t>
            </a:r>
            <a:endParaRPr lang="en-GB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B762F-EF42-43B2-8EDE-4F147A50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11" y="81280"/>
            <a:ext cx="3932237" cy="850769"/>
          </a:xfrm>
        </p:spPr>
        <p:txBody>
          <a:bodyPr>
            <a:normAutofit/>
          </a:bodyPr>
          <a:lstStyle/>
          <a:p>
            <a:r>
              <a:rPr lang="en-GB" sz="44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Bitcoin:-</a:t>
            </a:r>
          </a:p>
        </p:txBody>
      </p:sp>
    </p:spTree>
    <p:extLst>
      <p:ext uri="{BB962C8B-B14F-4D97-AF65-F5344CB8AC3E}">
        <p14:creationId xmlns:p14="http://schemas.microsoft.com/office/powerpoint/2010/main" val="61445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D32F-7BF4-4F5D-A983-1D9FC1A6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00" y="21209"/>
            <a:ext cx="4740880" cy="89790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blockchain</a:t>
            </a:r>
            <a:endParaRPr lang="en-GB" sz="4000" b="1" u="sng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370BBA8D-8CD5-4A2E-98D8-3BC5580A8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3" t="21496" r="23895" b="21928"/>
          <a:stretch/>
        </p:blipFill>
        <p:spPr>
          <a:xfrm>
            <a:off x="8116479" y="2352848"/>
            <a:ext cx="3808430" cy="35860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41BE5-15FD-4E65-87CD-2118ADBE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7298" y="1448356"/>
            <a:ext cx="7959160" cy="4490532"/>
          </a:xfrm>
        </p:spPr>
        <p:txBody>
          <a:bodyPr>
            <a:normAutofit lnSpcReduction="10000"/>
          </a:bodyPr>
          <a:lstStyle/>
          <a:p>
            <a:pPr algn="l"/>
            <a:endParaRPr lang="ar-EG" sz="3200" b="1" i="0" dirty="0">
              <a:solidFill>
                <a:srgbClr val="0070C0"/>
              </a:solidFill>
              <a:effectLst/>
            </a:endParaRPr>
          </a:p>
          <a:p>
            <a:pPr algn="l">
              <a:lnSpc>
                <a:spcPct val="100000"/>
              </a:lnSpc>
            </a:pPr>
            <a:r>
              <a:rPr lang="en-US" sz="32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Public </a:t>
            </a:r>
            <a:r>
              <a:rPr lang="ar-EG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PERMISSIONLESS</a:t>
            </a:r>
            <a:r>
              <a:rPr lang="ar-EG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ar-EG" sz="3200" i="0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public blockchain is</a:t>
            </a:r>
            <a:r>
              <a:rPr lang="ar-EG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</a:t>
            </a:r>
            <a:r>
              <a:rPr lang="ar-EG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secure.</a:t>
            </a:r>
          </a:p>
          <a:p>
            <a:pPr algn="l">
              <a:lnSpc>
                <a:spcPct val="100000"/>
              </a:lnSpc>
            </a:pPr>
            <a:endParaRPr lang="ar-EG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2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Private </a:t>
            </a:r>
            <a:r>
              <a:rPr lang="ar-EG" sz="32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GB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PERMISSIONED</a:t>
            </a:r>
            <a:r>
              <a:rPr lang="ar-EG" sz="32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endParaRPr lang="ar-EG" sz="3200" i="0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</a:pPr>
            <a:r>
              <a:rPr lang="en-US" sz="3200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Private blockchain allowing only specific nodes to share information.</a:t>
            </a:r>
          </a:p>
          <a:p>
            <a:endParaRPr lang="en-GB" sz="1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46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593A363-F0AF-40BC-8903-8F681DE86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t="5714" r="5088"/>
          <a:stretch/>
        </p:blipFill>
        <p:spPr>
          <a:xfrm>
            <a:off x="7192652" y="2321443"/>
            <a:ext cx="4233136" cy="41760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28B4608-5998-4765-9745-A526F5F7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81" y="152427"/>
            <a:ext cx="4331851" cy="917699"/>
          </a:xfrm>
        </p:spPr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383BA-2B11-D14B-DD19-A7D8BF343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81" y="2070693"/>
            <a:ext cx="6567841" cy="388228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talks about how to keep the patient’s medical history: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Blood type,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Tests,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X-rays,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Chronic diseases.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Unconscious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blockchain makes it easier for the doctor to know everything about the patient.</a:t>
            </a:r>
          </a:p>
        </p:txBody>
      </p:sp>
    </p:spTree>
    <p:extLst>
      <p:ext uri="{BB962C8B-B14F-4D97-AF65-F5344CB8AC3E}">
        <p14:creationId xmlns:p14="http://schemas.microsoft.com/office/powerpoint/2010/main" val="23210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006D-D5EA-D485-48E7-40E204ED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3047" y="206764"/>
            <a:ext cx="6249127" cy="69088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br>
              <a:rPr lang="en-GB" sz="24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b="1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Frequently Used Terms</a:t>
            </a:r>
            <a:endParaRPr lang="en-US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1CA2-12AA-146B-E773-B54E67A97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013" y="1406185"/>
            <a:ext cx="10949049" cy="5130140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Ledger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Hash Function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Consensus</a:t>
            </a:r>
            <a:endParaRPr lang="ar-EG" sz="29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GB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Solidity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GB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Nonce</a:t>
            </a:r>
          </a:p>
          <a:p>
            <a:pPr marL="0" indent="0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sz="29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Longest Chain Rule</a:t>
            </a:r>
          </a:p>
          <a:p>
            <a:endParaRPr lang="en-GB" sz="3600" b="1" u="sng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4000" b="1" u="sng" dirty="0">
              <a:solidFill>
                <a:srgbClr val="0070C0"/>
              </a:solidFill>
            </a:endParaRPr>
          </a:p>
          <a:p>
            <a:endParaRPr lang="en-US" sz="4000" b="1" u="sng" dirty="0">
              <a:solidFill>
                <a:srgbClr val="002060"/>
              </a:solidFill>
            </a:endParaRPr>
          </a:p>
          <a:p>
            <a:endParaRPr lang="en-US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20662-7757-A44D-BAE2-D8AA10AD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156" y="2343891"/>
            <a:ext cx="707483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3129</TotalTime>
  <Words>1114</Words>
  <Application>Microsoft Office PowerPoint</Application>
  <PresentationFormat>Widescreen</PresentationFormat>
  <Paragraphs>252</Paragraphs>
  <Slides>37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Arabic Typesetting</vt:lpstr>
      <vt:lpstr>Arial</vt:lpstr>
      <vt:lpstr>Calibri</vt:lpstr>
      <vt:lpstr>Calibri Light</vt:lpstr>
      <vt:lpstr>Google Sans</vt:lpstr>
      <vt:lpstr>Times New Roman</vt:lpstr>
      <vt:lpstr>Wingdings</vt:lpstr>
      <vt:lpstr>1_Office Theme</vt:lpstr>
      <vt:lpstr>2_Office Theme</vt:lpstr>
      <vt:lpstr>PowerPoint Presentation</vt:lpstr>
      <vt:lpstr>PowerPoint Presentation</vt:lpstr>
      <vt:lpstr>What is Blockchain ? </vt:lpstr>
      <vt:lpstr>PowerPoint Presentation</vt:lpstr>
      <vt:lpstr>Peer-to-Peer (P2P):-</vt:lpstr>
      <vt:lpstr>Bitcoin:-</vt:lpstr>
      <vt:lpstr>Types of blockchain</vt:lpstr>
      <vt:lpstr>Background</vt:lpstr>
      <vt:lpstr>Blockchain  Frequently Used Terms</vt:lpstr>
      <vt:lpstr>1. Ledger  </vt:lpstr>
      <vt:lpstr>2. Hash Function  </vt:lpstr>
      <vt:lpstr>2. Hash Function  </vt:lpstr>
      <vt:lpstr>2. Hash Function  </vt:lpstr>
      <vt:lpstr>PowerPoint Presentation</vt:lpstr>
      <vt:lpstr>Types of consensus :-</vt:lpstr>
      <vt:lpstr>Types of consensus :-</vt:lpstr>
      <vt:lpstr>Types of consensus :-</vt:lpstr>
      <vt:lpstr>PowerPoint Presentation</vt:lpstr>
      <vt:lpstr>PowerPoint Presentation</vt:lpstr>
      <vt:lpstr>Public key cryptography</vt:lpstr>
      <vt:lpstr>What is the difference between a database and a blockchain?</vt:lpstr>
      <vt:lpstr>How can blockchain be used in healthcare?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Used</vt:lpstr>
      <vt:lpstr>Technologies Used</vt:lpstr>
      <vt:lpstr>Demo Video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bse</dc:creator>
  <cp:lastModifiedBy>martha mina beshay</cp:lastModifiedBy>
  <cp:revision>265</cp:revision>
  <dcterms:created xsi:type="dcterms:W3CDTF">2023-10-02T18:57:13Z</dcterms:created>
  <dcterms:modified xsi:type="dcterms:W3CDTF">2024-06-25T14:02:36Z</dcterms:modified>
</cp:coreProperties>
</file>